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"/>
  </p:notesMasterIdLst>
  <p:sldIdLst>
    <p:sldId id="593" r:id="rId5"/>
    <p:sldId id="634" r:id="rId6"/>
    <p:sldId id="635" r:id="rId7"/>
    <p:sldId id="63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435" autoAdjust="0"/>
  </p:normalViewPr>
  <p:slideViewPr>
    <p:cSldViewPr snapToGrid="0">
      <p:cViewPr varScale="1">
        <p:scale>
          <a:sx n="39" d="100"/>
          <a:sy n="39" d="100"/>
        </p:scale>
        <p:origin x="16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497FAA-82F9-4F26-ADC7-886B006BC3C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B5A210D-5F9F-4094-9975-6D539771161E}">
      <dgm:prSet phldrT="[Tekst]"/>
      <dgm:spPr/>
      <dgm:t>
        <a:bodyPr/>
        <a:lstStyle/>
        <a:p>
          <a:r>
            <a:rPr lang="nl-NL" b="1" dirty="0"/>
            <a:t>Start</a:t>
          </a:r>
        </a:p>
        <a:p>
          <a:r>
            <a:rPr lang="nl-NL" dirty="0"/>
            <a:t>Themaverkenning met studenten</a:t>
          </a:r>
        </a:p>
        <a:p>
          <a:r>
            <a:rPr lang="nl-NL" dirty="0"/>
            <a:t>Beginsituatie school – plan van aanpak – overleg experten</a:t>
          </a:r>
        </a:p>
        <a:p>
          <a:endParaRPr lang="nl-NL" dirty="0"/>
        </a:p>
      </dgm:t>
    </dgm:pt>
    <dgm:pt modelId="{85882FBA-C1E5-4FF0-A595-DE75077D6B99}" type="parTrans" cxnId="{993CCC15-7385-4F84-A73D-68705CC40E5A}">
      <dgm:prSet/>
      <dgm:spPr/>
      <dgm:t>
        <a:bodyPr/>
        <a:lstStyle/>
        <a:p>
          <a:endParaRPr lang="nl-NL"/>
        </a:p>
      </dgm:t>
    </dgm:pt>
    <dgm:pt modelId="{848279A1-3B5E-472E-8E19-9C841F04A8F4}" type="sibTrans" cxnId="{993CCC15-7385-4F84-A73D-68705CC40E5A}">
      <dgm:prSet/>
      <dgm:spPr/>
      <dgm:t>
        <a:bodyPr/>
        <a:lstStyle/>
        <a:p>
          <a:endParaRPr lang="nl-NL"/>
        </a:p>
      </dgm:t>
    </dgm:pt>
    <dgm:pt modelId="{79217276-5757-49C0-A5B5-70B710AAF0A5}">
      <dgm:prSet phldrT="[Tekst]"/>
      <dgm:spPr/>
      <dgm:t>
        <a:bodyPr/>
        <a:lstStyle/>
        <a:p>
          <a:r>
            <a:rPr lang="nl-NL" b="1" dirty="0"/>
            <a:t>Midden</a:t>
          </a:r>
        </a:p>
        <a:p>
          <a:r>
            <a:rPr lang="nl-NL" dirty="0"/>
            <a:t>Studenten in overleg aan het ontwerpen</a:t>
          </a:r>
        </a:p>
        <a:p>
          <a:r>
            <a:rPr lang="nl-NL" dirty="0"/>
            <a:t>Selectie boeken en activiteiten onder begeleiding lectoren</a:t>
          </a:r>
        </a:p>
        <a:p>
          <a:r>
            <a:rPr lang="nl-NL" dirty="0"/>
            <a:t>Scholen wisselen uit</a:t>
          </a:r>
        </a:p>
      </dgm:t>
    </dgm:pt>
    <dgm:pt modelId="{6F2FD81C-EAE0-4BE6-833D-85F47109DD3A}" type="parTrans" cxnId="{BA66D5C9-1DF6-4053-85E6-0CB3D034DE74}">
      <dgm:prSet/>
      <dgm:spPr/>
      <dgm:t>
        <a:bodyPr/>
        <a:lstStyle/>
        <a:p>
          <a:endParaRPr lang="nl-NL"/>
        </a:p>
      </dgm:t>
    </dgm:pt>
    <dgm:pt modelId="{C9980A94-A8BD-4C54-B83F-F246D469218C}" type="sibTrans" cxnId="{BA66D5C9-1DF6-4053-85E6-0CB3D034DE74}">
      <dgm:prSet/>
      <dgm:spPr/>
      <dgm:t>
        <a:bodyPr/>
        <a:lstStyle/>
        <a:p>
          <a:endParaRPr lang="nl-NL"/>
        </a:p>
      </dgm:t>
    </dgm:pt>
    <dgm:pt modelId="{8E65D04A-9296-41ED-8752-45DC4E2905AD}">
      <dgm:prSet phldrT="[Tekst]"/>
      <dgm:spPr/>
      <dgm:t>
        <a:bodyPr/>
        <a:lstStyle/>
        <a:p>
          <a:r>
            <a:rPr lang="nl-NL" b="1" dirty="0"/>
            <a:t>Eind</a:t>
          </a:r>
        </a:p>
        <a:p>
          <a:r>
            <a:rPr lang="nl-NL" dirty="0"/>
            <a:t>Toon- en uitwisselingsmoment – plan van aanpak verschillende scholen</a:t>
          </a:r>
        </a:p>
      </dgm:t>
    </dgm:pt>
    <dgm:pt modelId="{F6FECE85-33D3-4855-93B3-C7CD974F15AE}" type="parTrans" cxnId="{05E7AA23-DD8D-400D-AF51-EABCCD5BBDCA}">
      <dgm:prSet/>
      <dgm:spPr/>
      <dgm:t>
        <a:bodyPr/>
        <a:lstStyle/>
        <a:p>
          <a:endParaRPr lang="nl-NL"/>
        </a:p>
      </dgm:t>
    </dgm:pt>
    <dgm:pt modelId="{BBFC8C0F-3A2C-4500-A128-22A83A6516EB}" type="sibTrans" cxnId="{05E7AA23-DD8D-400D-AF51-EABCCD5BBDCA}">
      <dgm:prSet/>
      <dgm:spPr/>
      <dgm:t>
        <a:bodyPr/>
        <a:lstStyle/>
        <a:p>
          <a:endParaRPr lang="nl-NL"/>
        </a:p>
      </dgm:t>
    </dgm:pt>
    <dgm:pt modelId="{0D6A3E9B-AC3E-4550-8678-7A07CD40D7C1}" type="pres">
      <dgm:prSet presAssocID="{33497FAA-82F9-4F26-ADC7-886B006BC3C6}" presName="CompostProcess" presStyleCnt="0">
        <dgm:presLayoutVars>
          <dgm:dir/>
          <dgm:resizeHandles val="exact"/>
        </dgm:presLayoutVars>
      </dgm:prSet>
      <dgm:spPr/>
    </dgm:pt>
    <dgm:pt modelId="{1F0083B5-73AA-4C67-A686-7919DB9545FF}" type="pres">
      <dgm:prSet presAssocID="{33497FAA-82F9-4F26-ADC7-886B006BC3C6}" presName="arrow" presStyleLbl="bgShp" presStyleIdx="0" presStyleCnt="1" custScaleX="117647"/>
      <dgm:spPr/>
    </dgm:pt>
    <dgm:pt modelId="{ABC1008A-3508-4CB8-A15A-2DA3E2024E73}" type="pres">
      <dgm:prSet presAssocID="{33497FAA-82F9-4F26-ADC7-886B006BC3C6}" presName="linearProcess" presStyleCnt="0"/>
      <dgm:spPr/>
    </dgm:pt>
    <dgm:pt modelId="{395AF94D-2D25-44E9-B02B-AC1F044C6B2F}" type="pres">
      <dgm:prSet presAssocID="{1B5A210D-5F9F-4094-9975-6D539771161E}" presName="textNode" presStyleLbl="node1" presStyleIdx="0" presStyleCnt="3" custScaleX="91937" custScaleY="155700" custLinFactNeighborX="-8776" custLinFactNeighborY="1126">
        <dgm:presLayoutVars>
          <dgm:bulletEnabled val="1"/>
        </dgm:presLayoutVars>
      </dgm:prSet>
      <dgm:spPr/>
    </dgm:pt>
    <dgm:pt modelId="{31C879C8-541A-4A46-89B7-D65A61290178}" type="pres">
      <dgm:prSet presAssocID="{848279A1-3B5E-472E-8E19-9C841F04A8F4}" presName="sibTrans" presStyleCnt="0"/>
      <dgm:spPr/>
    </dgm:pt>
    <dgm:pt modelId="{39F69882-9D36-497C-B87D-6A676C2EC30A}" type="pres">
      <dgm:prSet presAssocID="{79217276-5757-49C0-A5B5-70B710AAF0A5}" presName="textNode" presStyleLbl="node1" presStyleIdx="1" presStyleCnt="3" custScaleX="82076" custScaleY="165362">
        <dgm:presLayoutVars>
          <dgm:bulletEnabled val="1"/>
        </dgm:presLayoutVars>
      </dgm:prSet>
      <dgm:spPr/>
    </dgm:pt>
    <dgm:pt modelId="{0761EB49-8C7B-4365-ABEC-D0FD695F9A8A}" type="pres">
      <dgm:prSet presAssocID="{C9980A94-A8BD-4C54-B83F-F246D469218C}" presName="sibTrans" presStyleCnt="0"/>
      <dgm:spPr/>
    </dgm:pt>
    <dgm:pt modelId="{CCCB85A0-18B5-4DCE-BF1E-AC0881C49B66}" type="pres">
      <dgm:prSet presAssocID="{8E65D04A-9296-41ED-8752-45DC4E2905AD}" presName="textNode" presStyleLbl="node1" presStyleIdx="2" presStyleCnt="3" custScaleX="78150" custScaleY="155315" custLinFactNeighborY="1015">
        <dgm:presLayoutVars>
          <dgm:bulletEnabled val="1"/>
        </dgm:presLayoutVars>
      </dgm:prSet>
      <dgm:spPr/>
    </dgm:pt>
  </dgm:ptLst>
  <dgm:cxnLst>
    <dgm:cxn modelId="{993CCC15-7385-4F84-A73D-68705CC40E5A}" srcId="{33497FAA-82F9-4F26-ADC7-886B006BC3C6}" destId="{1B5A210D-5F9F-4094-9975-6D539771161E}" srcOrd="0" destOrd="0" parTransId="{85882FBA-C1E5-4FF0-A595-DE75077D6B99}" sibTransId="{848279A1-3B5E-472E-8E19-9C841F04A8F4}"/>
    <dgm:cxn modelId="{05E7AA23-DD8D-400D-AF51-EABCCD5BBDCA}" srcId="{33497FAA-82F9-4F26-ADC7-886B006BC3C6}" destId="{8E65D04A-9296-41ED-8752-45DC4E2905AD}" srcOrd="2" destOrd="0" parTransId="{F6FECE85-33D3-4855-93B3-C7CD974F15AE}" sibTransId="{BBFC8C0F-3A2C-4500-A128-22A83A6516EB}"/>
    <dgm:cxn modelId="{94D62236-4252-4D6F-97A7-26222D77178D}" type="presOf" srcId="{1B5A210D-5F9F-4094-9975-6D539771161E}" destId="{395AF94D-2D25-44E9-B02B-AC1F044C6B2F}" srcOrd="0" destOrd="0" presId="urn:microsoft.com/office/officeart/2005/8/layout/hProcess9"/>
    <dgm:cxn modelId="{3FAA2051-1871-4FC7-A33C-70E7A896B88E}" type="presOf" srcId="{8E65D04A-9296-41ED-8752-45DC4E2905AD}" destId="{CCCB85A0-18B5-4DCE-BF1E-AC0881C49B66}" srcOrd="0" destOrd="0" presId="urn:microsoft.com/office/officeart/2005/8/layout/hProcess9"/>
    <dgm:cxn modelId="{C5898655-2A9B-4986-BA88-62AFA577FBBE}" type="presOf" srcId="{33497FAA-82F9-4F26-ADC7-886B006BC3C6}" destId="{0D6A3E9B-AC3E-4550-8678-7A07CD40D7C1}" srcOrd="0" destOrd="0" presId="urn:microsoft.com/office/officeart/2005/8/layout/hProcess9"/>
    <dgm:cxn modelId="{D49B2476-FFBC-43B5-B552-526971F586B2}" type="presOf" srcId="{79217276-5757-49C0-A5B5-70B710AAF0A5}" destId="{39F69882-9D36-497C-B87D-6A676C2EC30A}" srcOrd="0" destOrd="0" presId="urn:microsoft.com/office/officeart/2005/8/layout/hProcess9"/>
    <dgm:cxn modelId="{BA66D5C9-1DF6-4053-85E6-0CB3D034DE74}" srcId="{33497FAA-82F9-4F26-ADC7-886B006BC3C6}" destId="{79217276-5757-49C0-A5B5-70B710AAF0A5}" srcOrd="1" destOrd="0" parTransId="{6F2FD81C-EAE0-4BE6-833D-85F47109DD3A}" sibTransId="{C9980A94-A8BD-4C54-B83F-F246D469218C}"/>
    <dgm:cxn modelId="{37A7A5AC-BB68-4A93-AF46-4701DC0E9678}" type="presParOf" srcId="{0D6A3E9B-AC3E-4550-8678-7A07CD40D7C1}" destId="{1F0083B5-73AA-4C67-A686-7919DB9545FF}" srcOrd="0" destOrd="0" presId="urn:microsoft.com/office/officeart/2005/8/layout/hProcess9"/>
    <dgm:cxn modelId="{33469354-F76B-430C-BFC6-A9B60A273F57}" type="presParOf" srcId="{0D6A3E9B-AC3E-4550-8678-7A07CD40D7C1}" destId="{ABC1008A-3508-4CB8-A15A-2DA3E2024E73}" srcOrd="1" destOrd="0" presId="urn:microsoft.com/office/officeart/2005/8/layout/hProcess9"/>
    <dgm:cxn modelId="{D312F52C-3B64-4E91-8A1F-856D91177286}" type="presParOf" srcId="{ABC1008A-3508-4CB8-A15A-2DA3E2024E73}" destId="{395AF94D-2D25-44E9-B02B-AC1F044C6B2F}" srcOrd="0" destOrd="0" presId="urn:microsoft.com/office/officeart/2005/8/layout/hProcess9"/>
    <dgm:cxn modelId="{C7B950ED-6433-453C-A452-A4D1F02DF517}" type="presParOf" srcId="{ABC1008A-3508-4CB8-A15A-2DA3E2024E73}" destId="{31C879C8-541A-4A46-89B7-D65A61290178}" srcOrd="1" destOrd="0" presId="urn:microsoft.com/office/officeart/2005/8/layout/hProcess9"/>
    <dgm:cxn modelId="{C61F636F-CFEE-4D53-87D8-1F2E83713B3F}" type="presParOf" srcId="{ABC1008A-3508-4CB8-A15A-2DA3E2024E73}" destId="{39F69882-9D36-497C-B87D-6A676C2EC30A}" srcOrd="2" destOrd="0" presId="urn:microsoft.com/office/officeart/2005/8/layout/hProcess9"/>
    <dgm:cxn modelId="{CB360464-F663-4E6A-AA4A-A3CAB25CA8A9}" type="presParOf" srcId="{ABC1008A-3508-4CB8-A15A-2DA3E2024E73}" destId="{0761EB49-8C7B-4365-ABEC-D0FD695F9A8A}" srcOrd="3" destOrd="0" presId="urn:microsoft.com/office/officeart/2005/8/layout/hProcess9"/>
    <dgm:cxn modelId="{5234DC70-A838-4FC1-A90C-A0CA5D7DA3EA}" type="presParOf" srcId="{ABC1008A-3508-4CB8-A15A-2DA3E2024E73}" destId="{CCCB85A0-18B5-4DCE-BF1E-AC0881C49B6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083B5-73AA-4C67-A686-7919DB9545FF}">
      <dsp:nvSpPr>
        <dsp:cNvPr id="0" name=""/>
        <dsp:cNvSpPr/>
      </dsp:nvSpPr>
      <dsp:spPr>
        <a:xfrm>
          <a:off x="2" y="0"/>
          <a:ext cx="8858246" cy="317239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AF94D-2D25-44E9-B02B-AC1F044C6B2F}">
      <dsp:nvSpPr>
        <dsp:cNvPr id="0" name=""/>
        <dsp:cNvSpPr/>
      </dsp:nvSpPr>
      <dsp:spPr>
        <a:xfrm>
          <a:off x="337908" y="612602"/>
          <a:ext cx="2854132" cy="19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dirty="0"/>
            <a:t>Start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Themaverkenning met studenten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Beginsituatie school – plan van aanpak – overleg experten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300" kern="1200" dirty="0"/>
        </a:p>
      </dsp:txBody>
      <dsp:txXfrm>
        <a:off x="434357" y="709051"/>
        <a:ext cx="2661234" cy="1782871"/>
      </dsp:txXfrm>
    </dsp:sp>
    <dsp:sp modelId="{39F69882-9D36-497C-B87D-6A676C2EC30A}">
      <dsp:nvSpPr>
        <dsp:cNvPr id="0" name=""/>
        <dsp:cNvSpPr/>
      </dsp:nvSpPr>
      <dsp:spPr>
        <a:xfrm>
          <a:off x="3369128" y="537010"/>
          <a:ext cx="2548003" cy="2098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dirty="0"/>
            <a:t>Midden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Studenten in overleg aan het ontwerpen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Selectie boeken en activiteiten onder begeleiding lectoren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Scholen wisselen uit</a:t>
          </a:r>
        </a:p>
      </dsp:txBody>
      <dsp:txXfrm>
        <a:off x="3471562" y="639444"/>
        <a:ext cx="2343135" cy="1893508"/>
      </dsp:txXfrm>
    </dsp:sp>
    <dsp:sp modelId="{CCCB85A0-18B5-4DCE-BF1E-AC0881C49B66}">
      <dsp:nvSpPr>
        <dsp:cNvPr id="0" name=""/>
        <dsp:cNvSpPr/>
      </dsp:nvSpPr>
      <dsp:spPr>
        <a:xfrm>
          <a:off x="6079932" y="613636"/>
          <a:ext cx="2426122" cy="19708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dirty="0"/>
            <a:t>Eind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Toon- en uitwisselingsmoment – plan van aanpak verschillende scholen</a:t>
          </a:r>
        </a:p>
      </dsp:txBody>
      <dsp:txXfrm>
        <a:off x="6176143" y="709847"/>
        <a:ext cx="2233700" cy="1778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9514-4D67-49A6-8D3F-57903785AF92}" type="datetimeFigureOut">
              <a:rPr lang="nl-BE" smtClean="0"/>
              <a:t>2/04/2021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CB22-9838-4EAA-A1AC-2713E6A5B23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47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13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ezen.nl/publicatie/succesvol-lezen-in-het-onderwijs/" TargetMode="External"/><Relationship Id="rId4" Type="http://schemas.openxmlformats.org/officeDocument/2006/relationships/hyperlink" Target="https://www.grotekansen.be/nl/kwaliteitsvolle_interacties/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/>
          <a:p>
            <a:r>
              <a:rPr lang="nl-NL" sz="4000" dirty="0"/>
              <a:t>Taalrijke (hoge)school</a:t>
            </a:r>
            <a:br>
              <a:rPr lang="nl-NL" sz="4000" dirty="0"/>
            </a:br>
            <a:r>
              <a:rPr lang="nl-NL" sz="4000" dirty="0"/>
              <a:t> HOGENT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Sarah </a:t>
            </a:r>
            <a:r>
              <a:rPr lang="en-US" dirty="0" err="1"/>
              <a:t>Sierens</a:t>
            </a:r>
            <a:endParaRPr lang="en-US" dirty="0"/>
          </a:p>
          <a:p>
            <a:r>
              <a:rPr lang="en-US" dirty="0"/>
              <a:t>Kristel </a:t>
            </a:r>
            <a:r>
              <a:rPr lang="en-US" dirty="0" err="1"/>
              <a:t>Detollenaere</a:t>
            </a:r>
            <a:endParaRPr lang="en-US" dirty="0"/>
          </a:p>
          <a:p>
            <a:r>
              <a:rPr lang="en-US" dirty="0"/>
              <a:t>Katrien De </a:t>
            </a:r>
            <a:r>
              <a:rPr lang="en-US"/>
              <a:t>Maegd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667FA9-75AC-4179-AD79-59EC6FF5123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FF199-72E7-493F-9C55-987B1A6A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819" y="6209828"/>
            <a:ext cx="12287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9DC18A-73F2-4223-94F3-86B9EC0C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94" y="5961539"/>
            <a:ext cx="3429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1. Foci – link met grote kansen – vernieuwende aspect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4023360"/>
          </a:xfrm>
        </p:spPr>
        <p:txBody>
          <a:bodyPr>
            <a:normAutofit fontScale="40000" lnSpcReduction="20000"/>
          </a:bodyPr>
          <a:lstStyle/>
          <a:p>
            <a:pPr marL="914400" lvl="0" indent="-9144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nl-NL" sz="5600" b="1" dirty="0"/>
              <a:t>Inhoudelijke focus: verankering taalstimulering, kwaliteitsvolle interactie en warme relaties met het oog op gelijke kansen voor alle leerlingen in het basisonderwijs. We kiezen voor leesplezier.</a:t>
            </a:r>
          </a:p>
          <a:p>
            <a:pPr marL="914400" lvl="0" indent="-9144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nl-NL" sz="5600" b="1" dirty="0"/>
              <a:t>Pedagogisch-didactisch </a:t>
            </a:r>
            <a:r>
              <a:rPr lang="nl-NL" sz="5600" b="1" dirty="0" err="1"/>
              <a:t>foci</a:t>
            </a:r>
            <a:r>
              <a:rPr lang="nl-NL" sz="5600" b="1" dirty="0"/>
              <a:t>: versterking professionele leergemeenschappen in de basisschool en tussen lerarenopleidingen en basisscholen.</a:t>
            </a:r>
            <a:endParaRPr lang="nl-BE" sz="5600" b="1" dirty="0"/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sz="6000" dirty="0"/>
          </a:p>
          <a:p>
            <a:endParaRPr lang="nl-BE" sz="5600" dirty="0"/>
          </a:p>
          <a:p>
            <a:r>
              <a:rPr lang="nl-NL" sz="5600" dirty="0"/>
              <a:t> </a:t>
            </a:r>
            <a:endParaRPr lang="nl-BE" sz="5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926" y="3898773"/>
            <a:ext cx="2637348" cy="247173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555685" y="5579161"/>
            <a:ext cx="589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hlinkClick r:id="rId4"/>
              </a:rPr>
              <a:t>https://www.grotekansen.be/nl/kwaliteitsvolle_interacties/2</a:t>
            </a:r>
            <a:endParaRPr lang="nl-BE" sz="1200" dirty="0"/>
          </a:p>
          <a:p>
            <a:r>
              <a:rPr lang="nl-BE" sz="1200" dirty="0">
                <a:hlinkClick r:id="rId5"/>
              </a:rPr>
              <a:t>https://www.lezen.nl/publicatie/succesvol-lezen-in-het-onderwijs/</a:t>
            </a:r>
            <a:endParaRPr lang="nl-BE" sz="1200" dirty="0"/>
          </a:p>
          <a:p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73711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14922"/>
            <a:ext cx="9720072" cy="1499616"/>
          </a:xfrm>
        </p:spPr>
        <p:txBody>
          <a:bodyPr>
            <a:normAutofit/>
          </a:bodyPr>
          <a:lstStyle/>
          <a:p>
            <a:r>
              <a:rPr lang="nl-NL" sz="4000" dirty="0"/>
              <a:t>2. Doelstellingen (+ projectfasering)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71650"/>
            <a:ext cx="9720073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Taalrijke activiteiten (boeken - leesplezier) ontwerpen in de school.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Structureel inbedden van het uitvoeren van taalrijke activiteiten in de (hoge)school.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Scholen ondersteunen </a:t>
            </a:r>
            <a:r>
              <a:rPr lang="nl-NL" dirty="0" err="1"/>
              <a:t>i.k.v</a:t>
            </a:r>
            <a:r>
              <a:rPr lang="nl-NL" dirty="0"/>
              <a:t>. gelijke onderwijskansen (EHBO-stage).</a:t>
            </a:r>
          </a:p>
          <a:p>
            <a:pPr marL="457200" indent="-457200">
              <a:buFont typeface="+mj-lt"/>
              <a:buAutoNum type="arabicPeriod"/>
            </a:pPr>
            <a:endParaRPr lang="nl-BE" dirty="0"/>
          </a:p>
          <a:p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28434998"/>
              </p:ext>
            </p:extLst>
          </p:nvPr>
        </p:nvGraphicFramePr>
        <p:xfrm>
          <a:off x="1657348" y="3414140"/>
          <a:ext cx="8858251" cy="3172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33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3</a:t>
            </a:r>
            <a:r>
              <a:rPr lang="nl-NL" sz="4000"/>
              <a:t>. </a:t>
            </a:r>
            <a:r>
              <a:rPr lang="nl-NL" sz="4000" dirty="0"/>
              <a:t>Verwachte projectresultaten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28825"/>
            <a:ext cx="10348722" cy="3814763"/>
          </a:xfrm>
        </p:spPr>
        <p:txBody>
          <a:bodyPr>
            <a:normAutofit/>
          </a:bodyPr>
          <a:lstStyle/>
          <a:p>
            <a:r>
              <a:rPr lang="nl-NL" dirty="0"/>
              <a:t>Er zijn </a:t>
            </a:r>
            <a:r>
              <a:rPr lang="nl-NL" b="1" dirty="0"/>
              <a:t>verschillende activiteiten</a:t>
            </a:r>
            <a:r>
              <a:rPr lang="nl-NL" dirty="0"/>
              <a:t> in de klas / op de school die inspelen op een 'rijk taalaanbod' en/of 'leesplezier' met als doel taalrijke activiteiten en interactie tussen de kinderen te realiseren met respect voor de meertaligheid uit de kindergroep.</a:t>
            </a:r>
            <a:endParaRPr lang="nl-BE" dirty="0"/>
          </a:p>
          <a:p>
            <a:pPr lvl="0"/>
            <a:r>
              <a:rPr lang="nl-NL" dirty="0"/>
              <a:t>De scholen hebben </a:t>
            </a:r>
            <a:r>
              <a:rPr lang="nl-NL" b="1" dirty="0"/>
              <a:t>een uitgewerkte plan van aanpak</a:t>
            </a:r>
            <a:r>
              <a:rPr lang="nl-NL" dirty="0"/>
              <a:t> (n= 4). </a:t>
            </a:r>
          </a:p>
          <a:p>
            <a:pPr lvl="0"/>
            <a:r>
              <a:rPr lang="nl-NL" dirty="0"/>
              <a:t>Deelnemende scholen (directie, enkele leraren, pedagogisch begeleider, zorgteam) zijn aanwezig op </a:t>
            </a:r>
            <a:r>
              <a:rPr lang="nl-NL" b="1" dirty="0"/>
              <a:t>drie leergemeenschappen over 'rijk taalaanbod' en/of 'leesplezier'</a:t>
            </a:r>
            <a:r>
              <a:rPr lang="nl-NL" dirty="0"/>
              <a:t>. De laatste leergemeenschap richt zich ook tot nieuwe schoolteams zodat ook zij mee instappen in een vervolgtraject over taalrijke activiteiten.</a:t>
            </a:r>
            <a:endParaRPr lang="nl-BE" dirty="0"/>
          </a:p>
          <a:p>
            <a:pPr lvl="0"/>
            <a:r>
              <a:rPr lang="nl-NL" b="1" dirty="0"/>
              <a:t>Inventaris</a:t>
            </a:r>
            <a:r>
              <a:rPr lang="nl-NL" dirty="0"/>
              <a:t> opstellen over flexibele stagedagen </a:t>
            </a:r>
            <a:r>
              <a:rPr lang="nl-NL" dirty="0" err="1"/>
              <a:t>i.f.v</a:t>
            </a:r>
            <a:r>
              <a:rPr lang="nl-NL" dirty="0"/>
              <a:t>. EHBO-stage.</a:t>
            </a:r>
            <a:endParaRPr lang="nl-BE" dirty="0"/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8084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8623B612493419558C606655CF3E2" ma:contentTypeVersion="13" ma:contentTypeDescription="Create a new document." ma:contentTypeScope="" ma:versionID="b15f4d3978759858d7f7401e808fb5ee">
  <xsd:schema xmlns:xsd="http://www.w3.org/2001/XMLSchema" xmlns:xs="http://www.w3.org/2001/XMLSchema" xmlns:p="http://schemas.microsoft.com/office/2006/metadata/properties" xmlns:ns3="4274e6e2-d1b1-4670-98ed-c673481c830e" xmlns:ns4="850d1aea-5dd7-4332-96c6-f4dbe3140561" targetNamespace="http://schemas.microsoft.com/office/2006/metadata/properties" ma:root="true" ma:fieldsID="f3cbead88de3a59b3310ca0657c05e6e" ns3:_="" ns4:_="">
    <xsd:import namespace="4274e6e2-d1b1-4670-98ed-c673481c830e"/>
    <xsd:import namespace="850d1aea-5dd7-4332-96c6-f4dbe31405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4e6e2-d1b1-4670-98ed-c673481c83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d1aea-5dd7-4332-96c6-f4dbe3140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EC4982-C95C-4F8F-916D-49DC3FDACDA3}">
  <ds:schemaRefs>
    <ds:schemaRef ds:uri="http://www.w3.org/XML/1998/namespace"/>
    <ds:schemaRef ds:uri="http://purl.org/dc/dcmitype/"/>
    <ds:schemaRef ds:uri="4274e6e2-d1b1-4670-98ed-c673481c830e"/>
    <ds:schemaRef ds:uri="http://schemas.microsoft.com/office/infopath/2007/PartnerControls"/>
    <ds:schemaRef ds:uri="http://purl.org/dc/terms/"/>
    <ds:schemaRef ds:uri="850d1aea-5dd7-4332-96c6-f4dbe3140561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0601705-B279-44F5-9A96-91EB0ED37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4e6e2-d1b1-4670-98ed-c673481c830e"/>
    <ds:schemaRef ds:uri="850d1aea-5dd7-4332-96c6-f4dbe31405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498174-1C8F-45D4-B77E-AA214B3672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9724</TotalTime>
  <Words>310</Words>
  <Application>Microsoft Office PowerPoint</Application>
  <PresentationFormat>Widescreen</PresentationFormat>
  <Paragraphs>36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Source Sans Pro</vt:lpstr>
      <vt:lpstr>Tw Cen MT</vt:lpstr>
      <vt:lpstr>Tw Cen MT Condensed</vt:lpstr>
      <vt:lpstr>Wingdings 3</vt:lpstr>
      <vt:lpstr>Integraal</vt:lpstr>
      <vt:lpstr>Taalrijke (hoge)school  HOGENT</vt:lpstr>
      <vt:lpstr>1. Foci – link met grote kansen – vernieuwende aspect</vt:lpstr>
      <vt:lpstr>2. Doelstellingen (+ projectfasering)</vt:lpstr>
      <vt:lpstr>3. Verwachte projectresultaten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vooruitblik</dc:title>
  <dc:creator>Carolien Frijns</dc:creator>
  <cp:lastModifiedBy>Eveline Mertens</cp:lastModifiedBy>
  <cp:revision>29</cp:revision>
  <dcterms:created xsi:type="dcterms:W3CDTF">2020-12-05T15:58:19Z</dcterms:created>
  <dcterms:modified xsi:type="dcterms:W3CDTF">2021-04-02T18:34:25Z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0x0101008998623B612493419558C606655CF3E2</vt:lpwstr>
  </property>
</Properties>
</file>